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8" r:id="rId3"/>
    <p:sldId id="259" r:id="rId4"/>
    <p:sldId id="268" r:id="rId5"/>
    <p:sldId id="262" r:id="rId6"/>
    <p:sldId id="261" r:id="rId7"/>
    <p:sldId id="269" r:id="rId8"/>
    <p:sldId id="265" r:id="rId9"/>
    <p:sldId id="263" r:id="rId10"/>
    <p:sldId id="270" r:id="rId11"/>
    <p:sldId id="271" r:id="rId12"/>
    <p:sldId id="264" r:id="rId13"/>
    <p:sldId id="266" r:id="rId14"/>
    <p:sldId id="273" r:id="rId15"/>
    <p:sldId id="274" r:id="rId16"/>
    <p:sldId id="267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D1FB"/>
    <a:srgbClr val="F98B93"/>
    <a:srgbClr val="FBE2E2"/>
    <a:srgbClr val="DEEC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BE1E2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BE1E2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4A9-43FE-8AAA-8335A27F73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A9-43FE-8AAA-8335A27F73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rgbClr val="DCE0E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44A9-43FE-8AAA-8335A27F73A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4A9-43FE-8AAA-8335A27F73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rgbClr val="DEEBF7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4A9-43FE-8AAA-8335A27F73A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2"/>
        <c:overlap val="100"/>
        <c:axId val="-353138464"/>
        <c:axId val="-353135632"/>
      </c:barChart>
      <c:catAx>
        <c:axId val="-353138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353135632"/>
        <c:crosses val="autoZero"/>
        <c:auto val="1"/>
        <c:lblAlgn val="ctr"/>
        <c:lblOffset val="100"/>
        <c:noMultiLvlLbl val="0"/>
      </c:catAx>
      <c:valAx>
        <c:axId val="-353135632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35313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0">
          <a:solidFill>
            <a:schemeClr val="bg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0637A-135A-6441-AAE5-A426578C3F5D}" type="datetimeFigureOut">
              <a:rPr kumimoji="1" lang="ko-KR" altLang="en-US" smtClean="0"/>
              <a:t>2021-12-03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F42EE-66C3-EE48-91D8-D78C78BED96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421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9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174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358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43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67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22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243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20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88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31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19471"/>
            <a:ext cx="736599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소프트웨어공학</a:t>
            </a:r>
            <a:endParaRPr lang="en-US" altLang="ko-KR" sz="40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프로젝트 최종 보고서</a:t>
            </a:r>
            <a:endParaRPr lang="en-US" altLang="ko-KR" kern="0" dirty="0">
              <a:ln w="1270">
                <a:noFill/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 latinLnBrk="0">
              <a:defRPr/>
            </a:pPr>
            <a:endParaRPr lang="en-US" altLang="ko-KR" kern="0" dirty="0">
              <a:ln w="1270">
                <a:noFill/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Team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: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Smart 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사물함 </a:t>
            </a:r>
            <a:endParaRPr lang="ko-KR" altLang="en-US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9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개발 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493848" y="1659416"/>
            <a:ext cx="52677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/>
          </a:p>
          <a:p>
            <a:r>
              <a:rPr kumimoji="1" lang="en-US" altLang="ko-KR" dirty="0">
                <a:highlight>
                  <a:srgbClr val="DEECF8"/>
                </a:highlight>
              </a:rPr>
              <a:t>1-5</a:t>
            </a:r>
            <a:r>
              <a:rPr kumimoji="1" lang="ko-KR" altLang="en-US" dirty="0">
                <a:highlight>
                  <a:srgbClr val="DEECF8"/>
                </a:highlight>
              </a:rPr>
              <a:t> 내 사물함 관리</a:t>
            </a:r>
            <a:endParaRPr kumimoji="1" lang="en-US" altLang="ko-KR" dirty="0">
              <a:highlight>
                <a:srgbClr val="DEECF8"/>
              </a:highlight>
            </a:endParaRPr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1)</a:t>
            </a:r>
            <a:r>
              <a:rPr kumimoji="1" lang="ko-KR" altLang="en-US" dirty="0"/>
              <a:t> 로그인 시 사물함 내부의 물건을 알 수 있도록 화면에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2)</a:t>
            </a:r>
            <a:r>
              <a:rPr kumimoji="1" lang="ko-KR" altLang="en-US" dirty="0"/>
              <a:t> 사물함을 열고 닫을 수 있도록 화면에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highlight>
                  <a:srgbClr val="FBE2E2"/>
                </a:highlight>
              </a:rPr>
              <a:t>1-6 </a:t>
            </a:r>
            <a:r>
              <a:rPr kumimoji="1" lang="ko-KR" altLang="en-US" dirty="0">
                <a:highlight>
                  <a:srgbClr val="FBE2E2"/>
                </a:highlight>
              </a:rPr>
              <a:t>사물함 사용 </a:t>
            </a:r>
            <a:endParaRPr kumimoji="1" lang="en-US" altLang="ko-KR" dirty="0">
              <a:highlight>
                <a:srgbClr val="FBE2E2"/>
              </a:highlight>
            </a:endParaRPr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1) </a:t>
            </a:r>
            <a:r>
              <a:rPr kumimoji="1" lang="ko-KR" altLang="en-US" dirty="0"/>
              <a:t>비밀번호 입력 시 사물함을 사용가능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highlight>
                  <a:srgbClr val="DEECF8"/>
                </a:highlight>
              </a:rPr>
              <a:t>1-7 </a:t>
            </a:r>
            <a:r>
              <a:rPr kumimoji="1" lang="ko-KR" altLang="en-US" dirty="0">
                <a:highlight>
                  <a:srgbClr val="DEECF8"/>
                </a:highlight>
              </a:rPr>
              <a:t>사물함 잠금장치 </a:t>
            </a:r>
            <a:r>
              <a:rPr kumimoji="1" lang="en-US" altLang="ko-KR" dirty="0">
                <a:highlight>
                  <a:srgbClr val="DEECF8"/>
                </a:highlight>
              </a:rPr>
              <a:t>on/off</a:t>
            </a:r>
          </a:p>
          <a:p>
            <a:endParaRPr kumimoji="1" lang="en-US" altLang="ko-KR" dirty="0">
              <a:highlight>
                <a:srgbClr val="DEECF8"/>
              </a:highlight>
            </a:endParaRPr>
          </a:p>
          <a:p>
            <a:r>
              <a:rPr kumimoji="1" lang="en-US" altLang="ko-KR" dirty="0"/>
              <a:t>	1) </a:t>
            </a:r>
            <a:r>
              <a:rPr kumimoji="1" lang="ko-KR" altLang="en-US" dirty="0"/>
              <a:t>앱 버튼을 통해 사물함 </a:t>
            </a:r>
            <a:r>
              <a:rPr kumimoji="1" lang="en-US" altLang="ko-KR" dirty="0"/>
              <a:t>on/off </a:t>
            </a:r>
            <a:r>
              <a:rPr kumimoji="1" lang="ko-KR" altLang="en-US" dirty="0"/>
              <a:t>가능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3643A3-5D41-4D2F-93A3-42DCAAC1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0589"/>
            <a:ext cx="1703522" cy="34070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A39DC6-89DE-4724-A7B5-37B700EC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469" y="2200589"/>
            <a:ext cx="1703522" cy="3407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902C03-6CB7-49EF-9AE2-3CCA7B242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630" y="2200589"/>
            <a:ext cx="1703522" cy="340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399175" y="4919471"/>
            <a:ext cx="7365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구현</a:t>
            </a:r>
            <a:endParaRPr lang="ko-KR" altLang="en-US" sz="3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294963" y="403394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필요 기술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568437" y="1325476"/>
            <a:ext cx="792148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사물함 구현 프로젝트 시작에 앞서 필요되는 기술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en-US" altLang="ko-KR" dirty="0">
                <a:highlight>
                  <a:srgbClr val="FBE2E2"/>
                </a:highlight>
              </a:rPr>
              <a:t>1)</a:t>
            </a:r>
            <a:r>
              <a:rPr kumimoji="1" lang="ko-KR" altLang="en-US" dirty="0">
                <a:highlight>
                  <a:srgbClr val="FBE2E2"/>
                </a:highlight>
              </a:rPr>
              <a:t> </a:t>
            </a:r>
            <a:r>
              <a:rPr kumimoji="1" lang="en-US" altLang="ko-KR" dirty="0">
                <a:highlight>
                  <a:srgbClr val="FBE2E2"/>
                </a:highlight>
              </a:rPr>
              <a:t>Front-end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	-</a:t>
            </a:r>
            <a:r>
              <a:rPr kumimoji="1" lang="ko-KR" altLang="en-US" dirty="0"/>
              <a:t> 어플리케이션 사용을 위한 화면 출력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	- </a:t>
            </a:r>
            <a:r>
              <a:rPr kumimoji="1" lang="ko-KR" altLang="en-US" dirty="0"/>
              <a:t>로그인 회원가입 정보를 서버에 전달 </a:t>
            </a:r>
            <a:r>
              <a:rPr kumimoji="1" lang="en-US" altLang="ko-KR" dirty="0"/>
              <a:t>=&gt;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</a:t>
            </a:r>
            <a:r>
              <a:rPr kumimoji="1" lang="ko-KR" altLang="en-US" dirty="0"/>
              <a:t>테이블에 맞도록 해야함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	</a:t>
            </a:r>
            <a:r>
              <a:rPr kumimoji="1" lang="en-US" altLang="ko-KR" dirty="0">
                <a:highlight>
                  <a:srgbClr val="DEECF8"/>
                </a:highlight>
              </a:rPr>
              <a:t>2)</a:t>
            </a:r>
            <a:r>
              <a:rPr kumimoji="1" lang="ko-KR" altLang="en-US" dirty="0">
                <a:highlight>
                  <a:srgbClr val="DEECF8"/>
                </a:highlight>
              </a:rPr>
              <a:t> </a:t>
            </a:r>
            <a:r>
              <a:rPr kumimoji="1" lang="en-US" altLang="ko-KR" dirty="0">
                <a:highlight>
                  <a:srgbClr val="DEECF8"/>
                </a:highlight>
              </a:rPr>
              <a:t>Back-end</a:t>
            </a:r>
          </a:p>
          <a:p>
            <a:endParaRPr kumimoji="1" lang="en-US" altLang="ko-KR" dirty="0">
              <a:highlight>
                <a:srgbClr val="DEECF8"/>
              </a:highlight>
            </a:endParaRPr>
          </a:p>
          <a:p>
            <a:r>
              <a:rPr kumimoji="1" lang="en-US" altLang="ko-KR" dirty="0"/>
              <a:t>		-</a:t>
            </a:r>
            <a:r>
              <a:rPr kumimoji="1" lang="ko-KR" altLang="en-US" dirty="0"/>
              <a:t> 하드웨어와 안드로이드 사이에서 통신을 담당 </a:t>
            </a:r>
            <a:endParaRPr kumimoji="1" lang="en-US" altLang="ko-KR" dirty="0"/>
          </a:p>
          <a:p>
            <a:r>
              <a:rPr kumimoji="1" lang="en-US" altLang="ko-KR" dirty="0"/>
              <a:t>		</a:t>
            </a:r>
          </a:p>
          <a:p>
            <a:r>
              <a:rPr kumimoji="1" lang="en-US" altLang="ko-KR" dirty="0"/>
              <a:t>	</a:t>
            </a:r>
            <a:r>
              <a:rPr kumimoji="1" lang="en-US" altLang="ko-KR" dirty="0">
                <a:highlight>
                  <a:srgbClr val="FBE2E2"/>
                </a:highlight>
              </a:rPr>
              <a:t>3)</a:t>
            </a:r>
            <a:r>
              <a:rPr kumimoji="1" lang="ko-KR" altLang="en-US" dirty="0">
                <a:highlight>
                  <a:srgbClr val="FBE2E2"/>
                </a:highlight>
              </a:rPr>
              <a:t> 하드웨어 </a:t>
            </a:r>
            <a:endParaRPr kumimoji="1" lang="en-US" altLang="ko-KR" dirty="0">
              <a:highlight>
                <a:srgbClr val="FBE2E2"/>
              </a:highlight>
            </a:endParaRPr>
          </a:p>
          <a:p>
            <a:endParaRPr kumimoji="1" lang="en-US" altLang="ko-KR" dirty="0">
              <a:highlight>
                <a:srgbClr val="FBE2E2"/>
              </a:highlight>
            </a:endParaRPr>
          </a:p>
          <a:p>
            <a:r>
              <a:rPr kumimoji="1" lang="en-US" altLang="ko-KR" dirty="0"/>
              <a:t>		-</a:t>
            </a:r>
            <a:r>
              <a:rPr kumimoji="1" lang="ko-KR" altLang="en-US" dirty="0"/>
              <a:t> 사용자의 요청을 처리하여 직접적으로 동작을 수행할 수 있는 아두이노 구현 </a:t>
            </a:r>
            <a:r>
              <a:rPr kumimoji="1" lang="en-US" altLang="ko-KR" dirty="0"/>
              <a:t>	</a:t>
            </a:r>
          </a:p>
        </p:txBody>
      </p:sp>
      <p:pic>
        <p:nvPicPr>
          <p:cNvPr id="11" name="Picture 2" descr="PHP를 시작하기 전에 - 하나몬">
            <a:extLst>
              <a:ext uri="{FF2B5EF4-FFF2-40B4-BE49-F238E27FC236}">
                <a16:creationId xmlns:a16="http://schemas.microsoft.com/office/drawing/2014/main" id="{C919D80C-CBDC-4D74-B026-951D9C533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46" y="3054535"/>
            <a:ext cx="1962533" cy="10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pdate: Still Planned] Google is working on adding an Android Go image to  the Android Studio">
            <a:extLst>
              <a:ext uri="{FF2B5EF4-FFF2-40B4-BE49-F238E27FC236}">
                <a16:creationId xmlns:a16="http://schemas.microsoft.com/office/drawing/2014/main" id="{E514151A-8E3B-4193-81DF-57507074E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208" y="1049980"/>
            <a:ext cx="2122664" cy="106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아두이노 - 위키백과, 우리 모두의 백과사전">
            <a:extLst>
              <a:ext uri="{FF2B5EF4-FFF2-40B4-BE49-F238E27FC236}">
                <a16:creationId xmlns:a16="http://schemas.microsoft.com/office/drawing/2014/main" id="{3BBF0108-C782-4AFF-BAA8-98CAA649A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770" y="5326703"/>
            <a:ext cx="1651709" cy="11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8FF8B60-5F9E-41DE-9EAC-6EC0EFA1A900}"/>
              </a:ext>
            </a:extLst>
          </p:cNvPr>
          <p:cNvSpPr/>
          <p:nvPr/>
        </p:nvSpPr>
        <p:spPr>
          <a:xfrm>
            <a:off x="10160000" y="2253673"/>
            <a:ext cx="193964" cy="720436"/>
          </a:xfrm>
          <a:prstGeom prst="downArrow">
            <a:avLst/>
          </a:prstGeom>
          <a:solidFill>
            <a:srgbClr val="F98B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1DB061A-4BF9-486D-AF07-4355925F465C}"/>
              </a:ext>
            </a:extLst>
          </p:cNvPr>
          <p:cNvSpPr/>
          <p:nvPr/>
        </p:nvSpPr>
        <p:spPr>
          <a:xfrm>
            <a:off x="10160000" y="4341543"/>
            <a:ext cx="193964" cy="720436"/>
          </a:xfrm>
          <a:prstGeom prst="downArrow">
            <a:avLst/>
          </a:prstGeom>
          <a:solidFill>
            <a:srgbClr val="DEEC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74DF519-770A-469B-8A76-82C6D030F743}"/>
              </a:ext>
            </a:extLst>
          </p:cNvPr>
          <p:cNvSpPr/>
          <p:nvPr/>
        </p:nvSpPr>
        <p:spPr>
          <a:xfrm rot="10800000">
            <a:off x="9407236" y="4341543"/>
            <a:ext cx="193964" cy="720436"/>
          </a:xfrm>
          <a:prstGeom prst="downArrow">
            <a:avLst/>
          </a:prstGeom>
          <a:solidFill>
            <a:srgbClr val="F98B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C06211E-06C8-404A-B790-3DFBA8882E4F}"/>
              </a:ext>
            </a:extLst>
          </p:cNvPr>
          <p:cNvSpPr/>
          <p:nvPr/>
        </p:nvSpPr>
        <p:spPr>
          <a:xfrm rot="10800000">
            <a:off x="9370291" y="2253673"/>
            <a:ext cx="193964" cy="720436"/>
          </a:xfrm>
          <a:prstGeom prst="downArrow">
            <a:avLst/>
          </a:prstGeom>
          <a:solidFill>
            <a:srgbClr val="DEEC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35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기능 구현 언어  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1BCFEF-F08A-409D-835F-07687634CE34}"/>
              </a:ext>
            </a:extLst>
          </p:cNvPr>
          <p:cNvSpPr txBox="1"/>
          <p:nvPr/>
        </p:nvSpPr>
        <p:spPr>
          <a:xfrm>
            <a:off x="965065" y="1921319"/>
            <a:ext cx="448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BE2E2"/>
                </a:highlight>
              </a:rPr>
              <a:t>Front-end : Android Studio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어플리케이션 개발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highlight>
                  <a:srgbClr val="DEECF8"/>
                </a:highlight>
              </a:rPr>
              <a:t>Back-end : PHP</a:t>
            </a: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요청 </a:t>
            </a:r>
            <a:r>
              <a:rPr lang="en-US" altLang="ko-KR" dirty="0"/>
              <a:t>/ </a:t>
            </a:r>
            <a:r>
              <a:rPr lang="ko-KR" altLang="en-US" dirty="0"/>
              <a:t>응답 전달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ighlight>
                  <a:srgbClr val="FBE2E2"/>
                </a:highlight>
              </a:rPr>
              <a:t>DB : </a:t>
            </a:r>
            <a:r>
              <a:rPr lang="en-US" altLang="ko-KR" dirty="0" err="1">
                <a:highlight>
                  <a:srgbClr val="FBE2E2"/>
                </a:highlight>
              </a:rPr>
              <a:t>Mysql</a:t>
            </a:r>
            <a:r>
              <a:rPr lang="en-US" altLang="ko-KR" dirty="0">
                <a:highlight>
                  <a:srgbClr val="FBE2E2"/>
                </a:highlight>
              </a:rPr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	- </a:t>
            </a:r>
            <a:r>
              <a:rPr lang="ko-KR" altLang="en-US" dirty="0"/>
              <a:t>사용자 정보를 </a:t>
            </a:r>
            <a:r>
              <a:rPr lang="en-US" altLang="ko-KR" dirty="0"/>
              <a:t>DBMS</a:t>
            </a:r>
            <a:r>
              <a:rPr lang="ko-KR" altLang="en-US" dirty="0"/>
              <a:t>에 저장 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83D6CC-94C9-40D1-B6E0-85B0CD3C5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549" y="4468543"/>
            <a:ext cx="2266825" cy="1349510"/>
          </a:xfrm>
          <a:prstGeom prst="rect">
            <a:avLst/>
          </a:prstGeom>
        </p:spPr>
      </p:pic>
      <p:pic>
        <p:nvPicPr>
          <p:cNvPr id="4098" name="Picture 2" descr="PHP를 시작하기 전에 - 하나몬">
            <a:extLst>
              <a:ext uri="{FF2B5EF4-FFF2-40B4-BE49-F238E27FC236}">
                <a16:creationId xmlns:a16="http://schemas.microsoft.com/office/drawing/2014/main" id="{B59B4171-4242-4C1A-A9D6-7A6C76E88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703" y="2917858"/>
            <a:ext cx="1962533" cy="10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date: Still Planned] Google is working on adding an Android Go image to  the Android Studio">
            <a:extLst>
              <a:ext uri="{FF2B5EF4-FFF2-40B4-BE49-F238E27FC236}">
                <a16:creationId xmlns:a16="http://schemas.microsoft.com/office/drawing/2014/main" id="{37D482B9-69B8-40DC-8991-321DCD868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549" y="1379519"/>
            <a:ext cx="2510591" cy="125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81125E-6A1B-4AAF-8007-C9EE3BE4824D}"/>
              </a:ext>
            </a:extLst>
          </p:cNvPr>
          <p:cNvSpPr/>
          <p:nvPr/>
        </p:nvSpPr>
        <p:spPr>
          <a:xfrm>
            <a:off x="824764" y="1796722"/>
            <a:ext cx="4488871" cy="3600368"/>
          </a:xfrm>
          <a:prstGeom prst="rect">
            <a:avLst/>
          </a:prstGeom>
          <a:noFill/>
          <a:ln w="28575">
            <a:solidFill>
              <a:srgbClr val="F98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E004A8-5ADE-41DF-8E00-4D93768C6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238" y="1379519"/>
            <a:ext cx="25622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기능 구현 부품 및 언어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92867-D7C9-4760-A1C9-320C17B07A91}"/>
              </a:ext>
            </a:extLst>
          </p:cNvPr>
          <p:cNvSpPr txBox="1"/>
          <p:nvPr/>
        </p:nvSpPr>
        <p:spPr>
          <a:xfrm>
            <a:off x="620661" y="1370065"/>
            <a:ext cx="52049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ighlight>
                  <a:srgbClr val="DEECF8"/>
                </a:highlight>
              </a:rPr>
              <a:t>Hard Ware : Arduino </a:t>
            </a:r>
          </a:p>
          <a:p>
            <a:r>
              <a:rPr lang="en-US" altLang="ko-KR" dirty="0">
                <a:highlight>
                  <a:srgbClr val="DEECF8"/>
                </a:highlight>
              </a:rPr>
              <a:t>	</a:t>
            </a:r>
          </a:p>
          <a:p>
            <a:r>
              <a:rPr lang="en-US" altLang="ko-KR" dirty="0"/>
              <a:t>	- </a:t>
            </a:r>
            <a:r>
              <a:rPr lang="ko-KR" altLang="en-US" dirty="0"/>
              <a:t>모터를 이용하여 사물함 잠금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- </a:t>
            </a:r>
            <a:r>
              <a:rPr lang="en-US" altLang="ko-KR" dirty="0" err="1"/>
              <a:t>nfc</a:t>
            </a:r>
            <a:r>
              <a:rPr lang="ko-KR" altLang="en-US" dirty="0"/>
              <a:t>를 이용하여 물건 등록 및 인식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9CB01E-CBCE-4B27-98F9-C67EE49FC021}"/>
              </a:ext>
            </a:extLst>
          </p:cNvPr>
          <p:cNvSpPr/>
          <p:nvPr/>
        </p:nvSpPr>
        <p:spPr>
          <a:xfrm>
            <a:off x="581107" y="1310600"/>
            <a:ext cx="5080784" cy="1606042"/>
          </a:xfrm>
          <a:prstGeom prst="rect">
            <a:avLst/>
          </a:prstGeom>
          <a:noFill/>
          <a:ln w="28575">
            <a:solidFill>
              <a:srgbClr val="9FD1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6" descr="아두이노 - 위키백과, 우리 모두의 백과사전">
            <a:extLst>
              <a:ext uri="{FF2B5EF4-FFF2-40B4-BE49-F238E27FC236}">
                <a16:creationId xmlns:a16="http://schemas.microsoft.com/office/drawing/2014/main" id="{7A1C7038-C2D8-438E-B063-9EF3C16E5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61" y="3997408"/>
            <a:ext cx="945375" cy="6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72F15DEC-397C-4639-A7D9-C65871918732}"/>
              </a:ext>
            </a:extLst>
          </p:cNvPr>
          <p:cNvSpPr/>
          <p:nvPr/>
        </p:nvSpPr>
        <p:spPr>
          <a:xfrm rot="16200000">
            <a:off x="2188099" y="3403585"/>
            <a:ext cx="314036" cy="447928"/>
          </a:xfrm>
          <a:prstGeom prst="downArrow">
            <a:avLst/>
          </a:prstGeom>
          <a:solidFill>
            <a:srgbClr val="9FD1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252EC28-693C-44D2-86CD-DA39F43517C6}"/>
              </a:ext>
            </a:extLst>
          </p:cNvPr>
          <p:cNvSpPr/>
          <p:nvPr/>
        </p:nvSpPr>
        <p:spPr>
          <a:xfrm rot="16200000">
            <a:off x="2188099" y="5282404"/>
            <a:ext cx="314036" cy="436578"/>
          </a:xfrm>
          <a:prstGeom prst="downArrow">
            <a:avLst/>
          </a:prstGeom>
          <a:solidFill>
            <a:srgbClr val="9FD1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Arduino Uno 로 아두이노 이더넷 쉴드(Arduino Ethernet Shield)를 사용해서 연결된 IP를 확인해보고  Webserver 예제 테스트해 보기">
            <a:extLst>
              <a:ext uri="{FF2B5EF4-FFF2-40B4-BE49-F238E27FC236}">
                <a16:creationId xmlns:a16="http://schemas.microsoft.com/office/drawing/2014/main" id="{2FC73561-C5AD-4822-BB80-22D93D86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48" y="3024532"/>
            <a:ext cx="1759461" cy="12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2D3BD-8D6C-4DD0-AE91-A61333BC5206}"/>
              </a:ext>
            </a:extLst>
          </p:cNvPr>
          <p:cNvSpPr txBox="1"/>
          <p:nvPr/>
        </p:nvSpPr>
        <p:spPr>
          <a:xfrm>
            <a:off x="5238694" y="3337870"/>
            <a:ext cx="264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http://112.175.184.60/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8FABEBE-BF5E-45D8-86C9-989E635B0AAF}"/>
              </a:ext>
            </a:extLst>
          </p:cNvPr>
          <p:cNvCxnSpPr/>
          <p:nvPr/>
        </p:nvCxnSpPr>
        <p:spPr>
          <a:xfrm>
            <a:off x="4913745" y="5487935"/>
            <a:ext cx="34507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A77CF1-F618-4DB7-8BC4-FA73312DD646}"/>
              </a:ext>
            </a:extLst>
          </p:cNvPr>
          <p:cNvCxnSpPr/>
          <p:nvPr/>
        </p:nvCxnSpPr>
        <p:spPr>
          <a:xfrm>
            <a:off x="7318301" y="5487935"/>
            <a:ext cx="34507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Wifi 무료 아이콘 의 Feather">
            <a:extLst>
              <a:ext uri="{FF2B5EF4-FFF2-40B4-BE49-F238E27FC236}">
                <a16:creationId xmlns:a16="http://schemas.microsoft.com/office/drawing/2014/main" id="{E2A203A3-0A87-4603-9D3C-2551A97E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76" y="4375435"/>
            <a:ext cx="726489" cy="72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C960A-085C-429B-8C66-9921FA3EAC34}"/>
              </a:ext>
            </a:extLst>
          </p:cNvPr>
          <p:cNvSpPr txBox="1"/>
          <p:nvPr/>
        </p:nvSpPr>
        <p:spPr>
          <a:xfrm>
            <a:off x="8793917" y="2967335"/>
            <a:ext cx="1682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사물함 열고 닫고 움짤 </a:t>
            </a:r>
            <a:r>
              <a:rPr lang="en-US" altLang="ko-KR" dirty="0"/>
              <a:t>(</a:t>
            </a:r>
            <a:r>
              <a:rPr lang="ko-KR" altLang="en-US" dirty="0"/>
              <a:t>넣기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36" name="Picture 12" descr="책 아이콘 책 도서, 책, 상, 책 PNG, 일러스트 및 벡터 에 대한 무료 다운로드 - Pngtree">
            <a:extLst>
              <a:ext uri="{FF2B5EF4-FFF2-40B4-BE49-F238E27FC236}">
                <a16:creationId xmlns:a16="http://schemas.microsoft.com/office/drawing/2014/main" id="{F665041F-F280-476E-B505-683ADF1352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5" r="4838" b="12607"/>
          <a:stretch/>
        </p:blipFill>
        <p:spPr bwMode="auto">
          <a:xfrm>
            <a:off x="5492655" y="4912336"/>
            <a:ext cx="1547130" cy="117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고주파 13.56mhz NFC 꼬리표 종이 스티커 또는 주문을 받아서 만들어진 rewriteable 안전 rfid 꼬리표">
            <a:extLst>
              <a:ext uri="{FF2B5EF4-FFF2-40B4-BE49-F238E27FC236}">
                <a16:creationId xmlns:a16="http://schemas.microsoft.com/office/drawing/2014/main" id="{1CA78A15-5D53-4757-A3A7-23D0C6F0A5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9247" r="11803" b="14565"/>
          <a:stretch/>
        </p:blipFill>
        <p:spPr bwMode="auto">
          <a:xfrm>
            <a:off x="5159715" y="4497763"/>
            <a:ext cx="665880" cy="64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62DB2AA-427D-4479-88A3-A5D943808FB2}"/>
              </a:ext>
            </a:extLst>
          </p:cNvPr>
          <p:cNvCxnSpPr/>
          <p:nvPr/>
        </p:nvCxnSpPr>
        <p:spPr>
          <a:xfrm>
            <a:off x="4861271" y="3556398"/>
            <a:ext cx="34507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52E43D-D0A8-4490-AE24-4B24544BA0AE}"/>
              </a:ext>
            </a:extLst>
          </p:cNvPr>
          <p:cNvCxnSpPr/>
          <p:nvPr/>
        </p:nvCxnSpPr>
        <p:spPr>
          <a:xfrm>
            <a:off x="7930310" y="3515559"/>
            <a:ext cx="34507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Arduino Uno 로 아두이노 이더넷 쉴드(Arduino Ethernet Shield)를 사용해서 연결된 IP를 확인해보고  Webserver 예제 테스트해 보기">
            <a:extLst>
              <a:ext uri="{FF2B5EF4-FFF2-40B4-BE49-F238E27FC236}">
                <a16:creationId xmlns:a16="http://schemas.microsoft.com/office/drawing/2014/main" id="{B5386D48-08CF-4CBA-A530-7282A46B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30" y="4746747"/>
            <a:ext cx="1759461" cy="12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80D72-BE7C-467E-AFCE-B023501F93DD}"/>
              </a:ext>
            </a:extLst>
          </p:cNvPr>
          <p:cNvSpPr txBox="1"/>
          <p:nvPr/>
        </p:nvSpPr>
        <p:spPr>
          <a:xfrm>
            <a:off x="7991948" y="5303269"/>
            <a:ext cx="2642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http://112.175.184.60/</a:t>
            </a:r>
          </a:p>
        </p:txBody>
      </p:sp>
    </p:spTree>
    <p:extLst>
      <p:ext uri="{BB962C8B-B14F-4D97-AF65-F5344CB8AC3E}">
        <p14:creationId xmlns:p14="http://schemas.microsoft.com/office/powerpoint/2010/main" val="260313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19471"/>
            <a:ext cx="7365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a typeface="야놀자 야체 B" panose="02020603020101020101" pitchFamily="18" charset="-127"/>
              </a:rPr>
              <a:t>프로젝트 결과 </a:t>
            </a:r>
            <a:endParaRPr lang="ko-KR" altLang="en-US" sz="3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78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사물함 결과물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96C515-C6CE-4BB1-A620-BC39DD48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69426" y="1758692"/>
            <a:ext cx="4873176" cy="36548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3AF194-16D6-47DD-81F0-7F03B824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25881" y="1741857"/>
            <a:ext cx="4779522" cy="3584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863DAA-8420-4CF4-8628-C2FAADD18C9E}"/>
              </a:ext>
            </a:extLst>
          </p:cNvPr>
          <p:cNvSpPr txBox="1"/>
          <p:nvPr/>
        </p:nvSpPr>
        <p:spPr>
          <a:xfrm>
            <a:off x="8283141" y="2431971"/>
            <a:ext cx="3172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사물함 내부의 모습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오른쪽 벽 면에 </a:t>
            </a:r>
            <a:r>
              <a:rPr lang="ko-KR" altLang="en-US" dirty="0" err="1"/>
              <a:t>아두이노</a:t>
            </a:r>
            <a:r>
              <a:rPr lang="ko-KR" altLang="en-US" dirty="0"/>
              <a:t> 보드 부착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모터와 </a:t>
            </a:r>
            <a:r>
              <a:rPr lang="en-US" altLang="ko-KR" dirty="0" err="1"/>
              <a:t>nfc</a:t>
            </a:r>
            <a:r>
              <a:rPr lang="en-US" altLang="ko-KR" dirty="0"/>
              <a:t> </a:t>
            </a:r>
            <a:r>
              <a:rPr lang="ko-KR" altLang="en-US" dirty="0"/>
              <a:t>가 부착되어 문을 잠그고 책을 스캔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실행과정은 영상으로 보여드리겠습니다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8121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19471"/>
            <a:ext cx="7365995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감사합니다</a:t>
            </a:r>
            <a:r>
              <a:rPr lang="en-US" altLang="ko-KR" sz="4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. </a:t>
            </a:r>
          </a:p>
          <a:p>
            <a:pPr algn="ctr" latinLnBrk="0">
              <a:defRPr/>
            </a:pP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프로젝트 최종 보고서</a:t>
            </a:r>
            <a:endParaRPr lang="en-US" altLang="ko-KR" kern="0" dirty="0">
              <a:ln w="1270">
                <a:noFill/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 latinLnBrk="0">
              <a:defRPr/>
            </a:pPr>
            <a:endParaRPr lang="en-US" altLang="ko-KR" kern="0" dirty="0">
              <a:ln w="1270">
                <a:noFill/>
              </a:ln>
              <a:solidFill>
                <a:prstClr val="white">
                  <a:lumMod val="50000"/>
                </a:prstClr>
              </a:solidFill>
            </a:endParaRPr>
          </a:p>
          <a:p>
            <a:pPr algn="ctr" latinLnBrk="0">
              <a:defRPr/>
            </a:pP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Team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: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en-US" altLang="ko-KR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Smart </a:t>
            </a:r>
            <a:r>
              <a:rPr lang="ko-KR" altLang="en-US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사물함 </a:t>
            </a:r>
            <a:endParaRPr lang="ko-KR" altLang="en-US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84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317007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08" name="차트 107"/>
          <p:cNvGraphicFramePr/>
          <p:nvPr>
            <p:extLst>
              <p:ext uri="{D42A27DB-BD31-4B8C-83A1-F6EECF244321}">
                <p14:modId xmlns:p14="http://schemas.microsoft.com/office/powerpoint/2010/main" val="3540627369"/>
              </p:ext>
            </p:extLst>
          </p:nvPr>
        </p:nvGraphicFramePr>
        <p:xfrm>
          <a:off x="1677190" y="1969536"/>
          <a:ext cx="8650061" cy="2511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9" name="직선 연결선 108"/>
          <p:cNvCxnSpPr/>
          <p:nvPr/>
        </p:nvCxnSpPr>
        <p:spPr>
          <a:xfrm rot="5400000" flipH="1">
            <a:off x="2694259" y="4134432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2946259" y="4373901"/>
            <a:ext cx="216000" cy="216000"/>
          </a:xfrm>
          <a:prstGeom prst="ellipse">
            <a:avLst/>
          </a:prstGeom>
          <a:solidFill>
            <a:srgbClr val="FBE1E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39491" y="4739247"/>
            <a:ext cx="462953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첫번째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명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스마트 사물함 제작 및 연동 앱 구현 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팀 구성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민새미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이일경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최재용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한태윤 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2" name="직선 연결선 111"/>
          <p:cNvCxnSpPr/>
          <p:nvPr/>
        </p:nvCxnSpPr>
        <p:spPr>
          <a:xfrm rot="5400000" flipH="1">
            <a:off x="5013108" y="2277959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5261026" y="178417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659727" y="1482976"/>
            <a:ext cx="480782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두번째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목적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앱을 이용하여 원격으로 사물함 작동 및 사물함 내부 확인 및 관리  </a:t>
            </a:r>
          </a:p>
        </p:txBody>
      </p:sp>
      <p:cxnSp>
        <p:nvCxnSpPr>
          <p:cNvPr id="115" name="직선 연결선 114"/>
          <p:cNvCxnSpPr/>
          <p:nvPr/>
        </p:nvCxnSpPr>
        <p:spPr>
          <a:xfrm rot="5400000" flipH="1">
            <a:off x="9799037" y="4134432"/>
            <a:ext cx="7200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/>
          <p:cNvSpPr/>
          <p:nvPr/>
        </p:nvSpPr>
        <p:spPr>
          <a:xfrm>
            <a:off x="10051037" y="4373901"/>
            <a:ext cx="216000" cy="216000"/>
          </a:xfrm>
          <a:prstGeom prst="ellipse">
            <a:avLst/>
          </a:prstGeom>
          <a:solidFill>
            <a:srgbClr val="DEEBF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826368" y="4739247"/>
            <a:ext cx="3523795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세번째 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기간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2021.10.11 ~ 2021.12.17</a:t>
            </a:r>
          </a:p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계획 작성을 위한 회의와  회의록 작성</a:t>
            </a:r>
          </a:p>
        </p:txBody>
      </p:sp>
    </p:spTree>
    <p:extLst>
      <p:ext uri="{BB962C8B-B14F-4D97-AF65-F5344CB8AC3E}">
        <p14:creationId xmlns:p14="http://schemas.microsoft.com/office/powerpoint/2010/main" val="391115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설계 단계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45804" y="2130851"/>
            <a:ext cx="3436528" cy="3436528"/>
          </a:xfrm>
          <a:prstGeom prst="rect">
            <a:avLst/>
          </a:prstGeom>
          <a:solidFill>
            <a:srgbClr val="FB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24805" y="3000973"/>
            <a:ext cx="2566406" cy="2566406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54855" y="4826584"/>
            <a:ext cx="740795" cy="7407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t"/>
          <a:lstStyle/>
          <a:p>
            <a:r>
              <a:rPr lang="en-US" altLang="ko-KR" sz="1200" b="1" dirty="0">
                <a:solidFill>
                  <a:prstClr val="white"/>
                </a:solidFill>
              </a:rPr>
              <a:t>CONTENTS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982332" y="2133081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982332" y="3003202"/>
            <a:ext cx="202130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982332" y="4827774"/>
            <a:ext cx="2021305" cy="0"/>
          </a:xfrm>
          <a:prstGeom prst="line">
            <a:avLst/>
          </a:prstGeom>
          <a:ln>
            <a:solidFill>
              <a:srgbClr val="66CCF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1875967"/>
            <a:ext cx="3713804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3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테스트 및 유지보수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7434096" y="3216030"/>
            <a:ext cx="3713804" cy="1066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2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 및 구현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각 모듈 통합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C269145-2D04-432F-8285-7C7F52045D24}"/>
              </a:ext>
            </a:extLst>
          </p:cNvPr>
          <p:cNvSpPr/>
          <p:nvPr/>
        </p:nvSpPr>
        <p:spPr>
          <a:xfrm>
            <a:off x="7415585" y="4622666"/>
            <a:ext cx="3713804" cy="1712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</a:t>
            </a:r>
            <a:r>
              <a:rPr lang="ko-KR" altLang="en-US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단계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계획 세우기 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기능별 역할 분담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간트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차트 및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Task sheet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작성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26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409114" y="4919471"/>
            <a:ext cx="7365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서비스 배경</a:t>
            </a:r>
            <a:endParaRPr lang="ko-KR" altLang="en-US" sz="3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4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</a:t>
            </a: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배경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974035" y="1549806"/>
            <a:ext cx="48304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기존 사물함의 문제점 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1)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 카메라를 이용해도 이용자들의 모습을 항상 촬영할 수는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누가 언제 물건을 맡기고 가져가는지 알 수 없으므로 사물함 관리자들이 고충을 겪고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2)</a:t>
            </a:r>
            <a:r>
              <a:rPr kumimoji="1" lang="ko-KR" altLang="en-US" dirty="0"/>
              <a:t>  비밀번호 또는 지문인식을 통해 해당 사물함을 이용할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-&gt;</a:t>
            </a:r>
            <a:r>
              <a:rPr kumimoji="1" lang="ko-KR" altLang="en-US" dirty="0"/>
              <a:t> 지문인식이 불가하거나 비밀번호를 잊어버렸을 경우 물품을 찾기 위해 오랜 시간이 걸린다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3)</a:t>
            </a:r>
            <a:r>
              <a:rPr kumimoji="1" lang="ko-KR" altLang="en-US" dirty="0"/>
              <a:t> 사물함안에 무엇을 보관중인지 알 수 없다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EFEA42-8590-4AB9-B06F-583CD3BBA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7" t="45656" r="21625" b="38586"/>
          <a:stretch/>
        </p:blipFill>
        <p:spPr>
          <a:xfrm rot="624595">
            <a:off x="7001358" y="1568196"/>
            <a:ext cx="4659233" cy="9040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DED6D7-CC09-4216-9FC2-73B02A80A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54" y="2744617"/>
            <a:ext cx="5407837" cy="5884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25A0F6-0128-4221-B3EB-31BBDDAE5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0396">
            <a:off x="6689913" y="3336804"/>
            <a:ext cx="4208718" cy="28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9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en-US" altLang="ko-KR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1. </a:t>
            </a: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서비스 배경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F9443-A585-4B80-AB57-D6C0FB5D2FA9}"/>
              </a:ext>
            </a:extLst>
          </p:cNvPr>
          <p:cNvSpPr txBox="1"/>
          <p:nvPr/>
        </p:nvSpPr>
        <p:spPr>
          <a:xfrm>
            <a:off x="748332" y="2067006"/>
            <a:ext cx="45625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 프로젝트와의 차별된 부분 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r>
              <a:rPr lang="en-US" altLang="ko-KR" dirty="0"/>
              <a:t>	1) </a:t>
            </a:r>
            <a:r>
              <a:rPr lang="ko-KR" altLang="en-US" dirty="0"/>
              <a:t>사물함 내부의 어떤 물건이 있는지 확인할 수 있도록 하여 편리함을 증가 시킬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	2) </a:t>
            </a:r>
            <a:r>
              <a:rPr lang="ko-KR" altLang="en-US" dirty="0"/>
              <a:t>미리 가입한 회원들만 사용할 수 있도록 하여 많은 사람들이 복잡하게 이용할 가능성이 줄어든다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	3) </a:t>
            </a:r>
            <a:r>
              <a:rPr lang="ko-KR" altLang="en-US" dirty="0"/>
              <a:t>앱을 사용하여 잠금 장치 </a:t>
            </a:r>
            <a:r>
              <a:rPr lang="en-US" altLang="ko-KR" dirty="0"/>
              <a:t>on/off</a:t>
            </a:r>
            <a:r>
              <a:rPr lang="ko-KR" altLang="en-US" dirty="0"/>
              <a:t>를 사용하며 보안성을 강화한다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1026" name="Picture 2" descr="상하이 시민 10명 중 9명 휴대폰보안 문제 경험">
            <a:extLst>
              <a:ext uri="{FF2B5EF4-FFF2-40B4-BE49-F238E27FC236}">
                <a16:creationId xmlns:a16="http://schemas.microsoft.com/office/drawing/2014/main" id="{BCEB0423-AC29-4040-98E3-4BC8BE174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95" y="164875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WC 2014] 에디터S가 콕콕 짚어주는 MWC 2014 요점 정리: ①NFC – Samsung Newsroom Korea">
            <a:extLst>
              <a:ext uri="{FF2B5EF4-FFF2-40B4-BE49-F238E27FC236}">
                <a16:creationId xmlns:a16="http://schemas.microsoft.com/office/drawing/2014/main" id="{23C79A10-6A53-4967-B47B-9C9009DA5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3"/>
          <a:stretch/>
        </p:blipFill>
        <p:spPr bwMode="auto">
          <a:xfrm>
            <a:off x="6125119" y="3520673"/>
            <a:ext cx="3943350" cy="9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icon &quot;To do list icon&quot;">
            <a:extLst>
              <a:ext uri="{FF2B5EF4-FFF2-40B4-BE49-F238E27FC236}">
                <a16:creationId xmlns:a16="http://schemas.microsoft.com/office/drawing/2014/main" id="{AEBA3628-2D27-4A16-8E03-E6B76402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341" y="2953499"/>
            <a:ext cx="1472499" cy="147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n off icon on white background (1076667852) - 게티이미지뱅크">
            <a:extLst>
              <a:ext uri="{FF2B5EF4-FFF2-40B4-BE49-F238E27FC236}">
                <a16:creationId xmlns:a16="http://schemas.microsoft.com/office/drawing/2014/main" id="{B2206F18-D311-4E58-B9BF-ECFF1C76E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30" b="16065"/>
          <a:stretch/>
        </p:blipFill>
        <p:spPr bwMode="auto">
          <a:xfrm>
            <a:off x="6591812" y="4867365"/>
            <a:ext cx="2143125" cy="14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4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997C00-3A94-4084-92D1-D4D4EF87518B}"/>
              </a:ext>
            </a:extLst>
          </p:cNvPr>
          <p:cNvGrpSpPr/>
          <p:nvPr/>
        </p:nvGrpSpPr>
        <p:grpSpPr>
          <a:xfrm flipH="1">
            <a:off x="5768467" y="1815757"/>
            <a:ext cx="2540399" cy="2231075"/>
            <a:chOff x="3356445" y="1658921"/>
            <a:chExt cx="3204021" cy="2813893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0C6B1130-90DE-4117-9354-0AD6F7273513}"/>
                </a:ext>
              </a:extLst>
            </p:cNvPr>
            <p:cNvSpPr/>
            <p:nvPr/>
          </p:nvSpPr>
          <p:spPr>
            <a:xfrm>
              <a:off x="4186701" y="4063503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5E9A910B-086C-47A7-A5C2-F2F3AF85368B}"/>
                </a:ext>
              </a:extLst>
            </p:cNvPr>
            <p:cNvSpPr/>
            <p:nvPr/>
          </p:nvSpPr>
          <p:spPr>
            <a:xfrm>
              <a:off x="3695547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3710A43-B099-4A1C-91F8-25E6B14F56B0}"/>
                </a:ext>
              </a:extLst>
            </p:cNvPr>
            <p:cNvSpPr/>
            <p:nvPr/>
          </p:nvSpPr>
          <p:spPr>
            <a:xfrm>
              <a:off x="4063519" y="2065777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B2F56B17-695D-4765-9806-20312AEC8957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FEBF564-AD10-4759-99EB-54E0AC3E68F9}"/>
                </a:ext>
              </a:extLst>
            </p:cNvPr>
            <p:cNvSpPr/>
            <p:nvPr/>
          </p:nvSpPr>
          <p:spPr>
            <a:xfrm>
              <a:off x="4324563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04E67663-0519-4A95-84D7-8DFB4010C7ED}"/>
                </a:ext>
              </a:extLst>
            </p:cNvPr>
            <p:cNvSpPr/>
            <p:nvPr/>
          </p:nvSpPr>
          <p:spPr>
            <a:xfrm>
              <a:off x="3984425" y="3252790"/>
              <a:ext cx="2373765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178C51D-9FD5-4424-B654-C1AE7C51299B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841879D4-58F1-4F23-811F-022AE80C4D77}"/>
              </a:ext>
            </a:extLst>
          </p:cNvPr>
          <p:cNvGrpSpPr/>
          <p:nvPr/>
        </p:nvGrpSpPr>
        <p:grpSpPr>
          <a:xfrm>
            <a:off x="3788479" y="1789081"/>
            <a:ext cx="2464199" cy="2231075"/>
            <a:chOff x="3356445" y="1658921"/>
            <a:chExt cx="3107916" cy="281389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E5DCDAA0-4459-458B-B44A-F6219D048115}"/>
                </a:ext>
              </a:extLst>
            </p:cNvPr>
            <p:cNvSpPr/>
            <p:nvPr/>
          </p:nvSpPr>
          <p:spPr>
            <a:xfrm>
              <a:off x="4090595" y="4063503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EDDC9A6-1A73-4A7A-9B43-5D50001C5599}"/>
                </a:ext>
              </a:extLst>
            </p:cNvPr>
            <p:cNvSpPr/>
            <p:nvPr/>
          </p:nvSpPr>
          <p:spPr>
            <a:xfrm>
              <a:off x="4067960" y="1658921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62A9ECD1-208A-44E8-8F4B-D6EC79EBB9E3}"/>
                </a:ext>
              </a:extLst>
            </p:cNvPr>
            <p:cNvSpPr/>
            <p:nvPr/>
          </p:nvSpPr>
          <p:spPr>
            <a:xfrm>
              <a:off x="4435929" y="2065776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E804D22-8D33-4FC8-A862-4311009CFFC6}"/>
                </a:ext>
              </a:extLst>
            </p:cNvPr>
            <p:cNvSpPr/>
            <p:nvPr/>
          </p:nvSpPr>
          <p:spPr>
            <a:xfrm>
              <a:off x="3356445" y="2455855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FAA65587-6FEB-46B6-BF04-B5E564363ACB}"/>
                </a:ext>
              </a:extLst>
            </p:cNvPr>
            <p:cNvSpPr/>
            <p:nvPr/>
          </p:nvSpPr>
          <p:spPr>
            <a:xfrm>
              <a:off x="4048264" y="2862710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114ED8FE-A287-4C5A-B702-38CE85B986CE}"/>
                </a:ext>
              </a:extLst>
            </p:cNvPr>
            <p:cNvSpPr/>
            <p:nvPr/>
          </p:nvSpPr>
          <p:spPr>
            <a:xfrm>
              <a:off x="3756180" y="3252789"/>
              <a:ext cx="2373766" cy="40931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138B2C7-3C8E-4928-BB90-9A71DF6B6C32}"/>
                </a:ext>
              </a:extLst>
            </p:cNvPr>
            <p:cNvSpPr/>
            <p:nvPr/>
          </p:nvSpPr>
          <p:spPr>
            <a:xfrm>
              <a:off x="4397199" y="3656469"/>
              <a:ext cx="1532535" cy="409312"/>
            </a:xfrm>
            <a:custGeom>
              <a:avLst/>
              <a:gdLst>
                <a:gd name="connsiteX0" fmla="*/ 0 w 1532535"/>
                <a:gd name="connsiteY0" fmla="*/ 0 h 409312"/>
                <a:gd name="connsiteX1" fmla="*/ 1327879 w 1532535"/>
                <a:gd name="connsiteY1" fmla="*/ 0 h 409312"/>
                <a:gd name="connsiteX2" fmla="*/ 1532535 w 1532535"/>
                <a:gd name="connsiteY2" fmla="*/ 204656 h 409312"/>
                <a:gd name="connsiteX3" fmla="*/ 1532534 w 1532535"/>
                <a:gd name="connsiteY3" fmla="*/ 204656 h 409312"/>
                <a:gd name="connsiteX4" fmla="*/ 1327878 w 1532535"/>
                <a:gd name="connsiteY4" fmla="*/ 409312 h 409312"/>
                <a:gd name="connsiteX5" fmla="*/ 6 w 1532535"/>
                <a:gd name="connsiteY5" fmla="*/ 409311 h 409312"/>
                <a:gd name="connsiteX6" fmla="*/ 41244 w 1532535"/>
                <a:gd name="connsiteY6" fmla="*/ 405154 h 409312"/>
                <a:gd name="connsiteX7" fmla="*/ 204655 w 1532535"/>
                <a:gd name="connsiteY7" fmla="*/ 204656 h 409312"/>
                <a:gd name="connsiteX8" fmla="*/ 204656 w 1532535"/>
                <a:gd name="connsiteY8" fmla="*/ 204656 h 409312"/>
                <a:gd name="connsiteX9" fmla="*/ 0 w 1532535"/>
                <a:gd name="connsiteY9" fmla="*/ 0 h 40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32535" h="409312">
                  <a:moveTo>
                    <a:pt x="0" y="0"/>
                  </a:moveTo>
                  <a:lnTo>
                    <a:pt x="1327879" y="0"/>
                  </a:lnTo>
                  <a:cubicBezTo>
                    <a:pt x="1440907" y="0"/>
                    <a:pt x="1532535" y="91628"/>
                    <a:pt x="1532535" y="204656"/>
                  </a:cubicBezTo>
                  <a:lnTo>
                    <a:pt x="1532534" y="204656"/>
                  </a:lnTo>
                  <a:cubicBezTo>
                    <a:pt x="1532534" y="317684"/>
                    <a:pt x="1440906" y="409312"/>
                    <a:pt x="1327878" y="409312"/>
                  </a:cubicBezTo>
                  <a:lnTo>
                    <a:pt x="6" y="409311"/>
                  </a:lnTo>
                  <a:lnTo>
                    <a:pt x="41244" y="405154"/>
                  </a:lnTo>
                  <a:cubicBezTo>
                    <a:pt x="134502" y="386071"/>
                    <a:pt x="204655" y="303556"/>
                    <a:pt x="204655" y="204656"/>
                  </a:cubicBezTo>
                  <a:lnTo>
                    <a:pt x="204656" y="204656"/>
                  </a:lnTo>
                  <a:cubicBezTo>
                    <a:pt x="204656" y="91628"/>
                    <a:pt x="113028" y="0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7E2475C-641B-462F-BE1D-DD72001FE531}"/>
              </a:ext>
            </a:extLst>
          </p:cNvPr>
          <p:cNvGrpSpPr/>
          <p:nvPr/>
        </p:nvGrpSpPr>
        <p:grpSpPr>
          <a:xfrm>
            <a:off x="5014814" y="1262856"/>
            <a:ext cx="2162371" cy="3214688"/>
            <a:chOff x="5014814" y="1262856"/>
            <a:chExt cx="2162371" cy="321468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6C1FC73-677C-48D3-9180-7536D530BC93}"/>
                </a:ext>
              </a:extLst>
            </p:cNvPr>
            <p:cNvGrpSpPr/>
            <p:nvPr/>
          </p:nvGrpSpPr>
          <p:grpSpPr>
            <a:xfrm>
              <a:off x="5014814" y="1262856"/>
              <a:ext cx="2162371" cy="3214688"/>
              <a:chOff x="4933672" y="1281112"/>
              <a:chExt cx="2992082" cy="4448177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04734343-388E-4F35-B177-D2A545D13BB5}"/>
                  </a:ext>
                </a:extLst>
              </p:cNvPr>
              <p:cNvSpPr/>
              <p:nvPr/>
            </p:nvSpPr>
            <p:spPr>
              <a:xfrm rot="351215">
                <a:off x="4933672" y="1281112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rgbClr val="FBE1E2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7F6EBD2-03AC-474E-8E25-0A2C972E006F}"/>
                  </a:ext>
                </a:extLst>
              </p:cNvPr>
              <p:cNvSpPr/>
              <p:nvPr/>
            </p:nvSpPr>
            <p:spPr>
              <a:xfrm rot="21073078">
                <a:off x="4944428" y="1376364"/>
                <a:ext cx="2981325" cy="4352925"/>
              </a:xfrm>
              <a:prstGeom prst="roundRect">
                <a:avLst>
                  <a:gd name="adj" fmla="val 4472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B69D922A-678F-400B-83F6-3A1DF31D50D7}"/>
                  </a:ext>
                </a:extLst>
              </p:cNvPr>
              <p:cNvSpPr/>
              <p:nvPr/>
            </p:nvSpPr>
            <p:spPr>
              <a:xfrm>
                <a:off x="4944429" y="1290638"/>
                <a:ext cx="2981325" cy="4352925"/>
              </a:xfrm>
              <a:custGeom>
                <a:avLst/>
                <a:gdLst>
                  <a:gd name="connsiteX0" fmla="*/ 133325 w 2981325"/>
                  <a:gd name="connsiteY0" fmla="*/ 0 h 4352925"/>
                  <a:gd name="connsiteX1" fmla="*/ 2295525 w 2981325"/>
                  <a:gd name="connsiteY1" fmla="*/ 0 h 4352925"/>
                  <a:gd name="connsiteX2" fmla="*/ 2981325 w 2981325"/>
                  <a:gd name="connsiteY2" fmla="*/ 685800 h 4352925"/>
                  <a:gd name="connsiteX3" fmla="*/ 2981325 w 2981325"/>
                  <a:gd name="connsiteY3" fmla="*/ 4219600 h 4352925"/>
                  <a:gd name="connsiteX4" fmla="*/ 2848000 w 2981325"/>
                  <a:gd name="connsiteY4" fmla="*/ 4352925 h 4352925"/>
                  <a:gd name="connsiteX5" fmla="*/ 133325 w 2981325"/>
                  <a:gd name="connsiteY5" fmla="*/ 4352925 h 4352925"/>
                  <a:gd name="connsiteX6" fmla="*/ 0 w 2981325"/>
                  <a:gd name="connsiteY6" fmla="*/ 4219600 h 4352925"/>
                  <a:gd name="connsiteX7" fmla="*/ 0 w 2981325"/>
                  <a:gd name="connsiteY7" fmla="*/ 133325 h 4352925"/>
                  <a:gd name="connsiteX8" fmla="*/ 133325 w 2981325"/>
                  <a:gd name="connsiteY8" fmla="*/ 0 h 435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81325" h="4352925">
                    <a:moveTo>
                      <a:pt x="133325" y="0"/>
                    </a:moveTo>
                    <a:lnTo>
                      <a:pt x="2295525" y="0"/>
                    </a:lnTo>
                    <a:lnTo>
                      <a:pt x="2981325" y="685800"/>
                    </a:lnTo>
                    <a:lnTo>
                      <a:pt x="2981325" y="4219600"/>
                    </a:lnTo>
                    <a:cubicBezTo>
                      <a:pt x="2981325" y="4293233"/>
                      <a:pt x="2921633" y="4352925"/>
                      <a:pt x="2848000" y="4352925"/>
                    </a:cubicBezTo>
                    <a:lnTo>
                      <a:pt x="133325" y="4352925"/>
                    </a:lnTo>
                    <a:cubicBezTo>
                      <a:pt x="59692" y="4352925"/>
                      <a:pt x="0" y="4293233"/>
                      <a:pt x="0" y="4219600"/>
                    </a:cubicBezTo>
                    <a:lnTo>
                      <a:pt x="0" y="133325"/>
                    </a:lnTo>
                    <a:cubicBezTo>
                      <a:pt x="0" y="59692"/>
                      <a:pt x="59692" y="0"/>
                      <a:pt x="1333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49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70A4B8C9-87F2-4A62-8A0B-4491F427443A}"/>
                  </a:ext>
                </a:extLst>
              </p:cNvPr>
              <p:cNvSpPr/>
              <p:nvPr/>
            </p:nvSpPr>
            <p:spPr>
              <a:xfrm rot="5400000" flipV="1">
                <a:off x="7239954" y="1290638"/>
                <a:ext cx="685800" cy="685800"/>
              </a:xfrm>
              <a:custGeom>
                <a:avLst/>
                <a:gdLst>
                  <a:gd name="connsiteX0" fmla="*/ 0 w 685800"/>
                  <a:gd name="connsiteY0" fmla="*/ 0 h 685800"/>
                  <a:gd name="connsiteX1" fmla="*/ 552475 w 685800"/>
                  <a:gd name="connsiteY1" fmla="*/ 0 h 685800"/>
                  <a:gd name="connsiteX2" fmla="*/ 685800 w 685800"/>
                  <a:gd name="connsiteY2" fmla="*/ 133325 h 685800"/>
                  <a:gd name="connsiteX3" fmla="*/ 685800 w 685800"/>
                  <a:gd name="connsiteY3" fmla="*/ 685800 h 685800"/>
                  <a:gd name="connsiteX4" fmla="*/ 0 w 685800"/>
                  <a:gd name="connsiteY4" fmla="*/ 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685800">
                    <a:moveTo>
                      <a:pt x="0" y="0"/>
                    </a:moveTo>
                    <a:lnTo>
                      <a:pt x="552475" y="0"/>
                    </a:lnTo>
                    <a:cubicBezTo>
                      <a:pt x="626108" y="0"/>
                      <a:pt x="685800" y="59692"/>
                      <a:pt x="685800" y="133325"/>
                    </a:cubicBezTo>
                    <a:lnTo>
                      <a:pt x="685800" y="685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4925" cap="rnd">
                <a:solidFill>
                  <a:schemeClr val="bg1">
                    <a:lumMod val="65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FEB925C1-232B-45F7-916E-38FA3BBF441C}"/>
                </a:ext>
              </a:extLst>
            </p:cNvPr>
            <p:cNvGrpSpPr/>
            <p:nvPr/>
          </p:nvGrpSpPr>
          <p:grpSpPr>
            <a:xfrm>
              <a:off x="5202197" y="1981104"/>
              <a:ext cx="1783718" cy="1974656"/>
              <a:chOff x="5202197" y="2539904"/>
              <a:chExt cx="1783718" cy="1974656"/>
            </a:xfrm>
            <a:solidFill>
              <a:schemeClr val="tx1">
                <a:alpha val="5000"/>
              </a:schemeClr>
            </a:solidFill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267E233-613F-4B9C-A543-A7C6EB4CFFCC}"/>
                  </a:ext>
                </a:extLst>
              </p:cNvPr>
              <p:cNvSpPr/>
              <p:nvPr/>
            </p:nvSpPr>
            <p:spPr>
              <a:xfrm>
                <a:off x="5206085" y="253990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9E1ED425-8CDC-4769-ABCC-16A064546EF2}"/>
                  </a:ext>
                </a:extLst>
              </p:cNvPr>
              <p:cNvSpPr/>
              <p:nvPr/>
            </p:nvSpPr>
            <p:spPr>
              <a:xfrm>
                <a:off x="5911410" y="254191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83D8B52-5936-46E9-B823-04EE7B3EB514}"/>
                  </a:ext>
                </a:extLst>
              </p:cNvPr>
              <p:cNvSpPr/>
              <p:nvPr/>
            </p:nvSpPr>
            <p:spPr>
              <a:xfrm>
                <a:off x="5911410" y="259638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23E1B06-2A71-42E7-B25F-4CFA3124D1BD}"/>
                  </a:ext>
                </a:extLst>
              </p:cNvPr>
              <p:cNvSpPr/>
              <p:nvPr/>
            </p:nvSpPr>
            <p:spPr>
              <a:xfrm>
                <a:off x="5911410" y="265086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52216B-FDF0-4342-8257-B5251CA5FFD8}"/>
                  </a:ext>
                </a:extLst>
              </p:cNvPr>
              <p:cNvSpPr/>
              <p:nvPr/>
            </p:nvSpPr>
            <p:spPr>
              <a:xfrm>
                <a:off x="5911410" y="270533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8363DD5C-E0FD-46D5-B0E4-E8550C1C3328}"/>
                  </a:ext>
                </a:extLst>
              </p:cNvPr>
              <p:cNvSpPr/>
              <p:nvPr/>
            </p:nvSpPr>
            <p:spPr>
              <a:xfrm>
                <a:off x="5911410" y="275980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50849C6-81C3-4C2A-82CA-ED9BA1CADD9C}"/>
                  </a:ext>
                </a:extLst>
              </p:cNvPr>
              <p:cNvSpPr/>
              <p:nvPr/>
            </p:nvSpPr>
            <p:spPr>
              <a:xfrm>
                <a:off x="5911410" y="281427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15CFC9F-C717-4D06-863B-9AC829A62FBD}"/>
                  </a:ext>
                </a:extLst>
              </p:cNvPr>
              <p:cNvSpPr/>
              <p:nvPr/>
            </p:nvSpPr>
            <p:spPr>
              <a:xfrm>
                <a:off x="5911410" y="286874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3755973-0F9C-4E27-AAB1-87E556C9A87E}"/>
                  </a:ext>
                </a:extLst>
              </p:cNvPr>
              <p:cNvSpPr/>
              <p:nvPr/>
            </p:nvSpPr>
            <p:spPr>
              <a:xfrm>
                <a:off x="5206085" y="307197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E9D0ECE-F061-477A-B1C8-EC19AF77D04E}"/>
                  </a:ext>
                </a:extLst>
              </p:cNvPr>
              <p:cNvSpPr/>
              <p:nvPr/>
            </p:nvSpPr>
            <p:spPr>
              <a:xfrm>
                <a:off x="5911410" y="307398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6C157740-BB40-49BE-B1D5-B126A48E2026}"/>
                  </a:ext>
                </a:extLst>
              </p:cNvPr>
              <p:cNvSpPr/>
              <p:nvPr/>
            </p:nvSpPr>
            <p:spPr>
              <a:xfrm>
                <a:off x="5911410" y="312845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447545FD-B3D1-4C30-99BD-1BF2EBA4C057}"/>
                  </a:ext>
                </a:extLst>
              </p:cNvPr>
              <p:cNvSpPr/>
              <p:nvPr/>
            </p:nvSpPr>
            <p:spPr>
              <a:xfrm>
                <a:off x="5911410" y="318292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32BD3B6-FB0C-4424-9871-596A42A942CF}"/>
                  </a:ext>
                </a:extLst>
              </p:cNvPr>
              <p:cNvSpPr/>
              <p:nvPr/>
            </p:nvSpPr>
            <p:spPr>
              <a:xfrm>
                <a:off x="5911410" y="323739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64513B2-4E0E-4AFD-88D2-0EB247267865}"/>
                  </a:ext>
                </a:extLst>
              </p:cNvPr>
              <p:cNvSpPr/>
              <p:nvPr/>
            </p:nvSpPr>
            <p:spPr>
              <a:xfrm>
                <a:off x="5911410" y="329187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92340F7E-38F0-4F64-A2D7-ECC07349F7EB}"/>
                  </a:ext>
                </a:extLst>
              </p:cNvPr>
              <p:cNvSpPr/>
              <p:nvPr/>
            </p:nvSpPr>
            <p:spPr>
              <a:xfrm>
                <a:off x="5911410" y="334634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D171EB3-3E1B-476B-951A-A914C58F76F4}"/>
                  </a:ext>
                </a:extLst>
              </p:cNvPr>
              <p:cNvSpPr/>
              <p:nvPr/>
            </p:nvSpPr>
            <p:spPr>
              <a:xfrm>
                <a:off x="5911410" y="340081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0C41F8A-5EAA-4087-B089-7BF590A52549}"/>
                  </a:ext>
                </a:extLst>
              </p:cNvPr>
              <p:cNvSpPr/>
              <p:nvPr/>
            </p:nvSpPr>
            <p:spPr>
              <a:xfrm>
                <a:off x="5202197" y="3625464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3221F5E-B4CD-42FA-9942-6F60B958A306}"/>
                  </a:ext>
                </a:extLst>
              </p:cNvPr>
              <p:cNvSpPr/>
              <p:nvPr/>
            </p:nvSpPr>
            <p:spPr>
              <a:xfrm>
                <a:off x="5907522" y="3627477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0942A5C-4965-42B2-BF4A-D1AB512DFA24}"/>
                  </a:ext>
                </a:extLst>
              </p:cNvPr>
              <p:cNvSpPr/>
              <p:nvPr/>
            </p:nvSpPr>
            <p:spPr>
              <a:xfrm>
                <a:off x="5907522" y="3681949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37096CD1-A013-45CA-B3DF-19C010E9E4CA}"/>
                  </a:ext>
                </a:extLst>
              </p:cNvPr>
              <p:cNvSpPr/>
              <p:nvPr/>
            </p:nvSpPr>
            <p:spPr>
              <a:xfrm>
                <a:off x="5907522" y="3736420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FA565A06-DED0-4C0E-A7F5-8D4B61642341}"/>
                  </a:ext>
                </a:extLst>
              </p:cNvPr>
              <p:cNvSpPr/>
              <p:nvPr/>
            </p:nvSpPr>
            <p:spPr>
              <a:xfrm>
                <a:off x="5907522" y="3790891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2E903B4F-70FE-469B-913E-79BC3E3EE37F}"/>
                  </a:ext>
                </a:extLst>
              </p:cNvPr>
              <p:cNvSpPr/>
              <p:nvPr/>
            </p:nvSpPr>
            <p:spPr>
              <a:xfrm>
                <a:off x="5907522" y="3845362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16785814-7344-4349-B9A5-98BC1544E3BF}"/>
                  </a:ext>
                </a:extLst>
              </p:cNvPr>
              <p:cNvSpPr/>
              <p:nvPr/>
            </p:nvSpPr>
            <p:spPr>
              <a:xfrm>
                <a:off x="5907522" y="3899834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AFF01F1-CBE0-4C66-8C09-A243A92B8CB8}"/>
                  </a:ext>
                </a:extLst>
              </p:cNvPr>
              <p:cNvSpPr/>
              <p:nvPr/>
            </p:nvSpPr>
            <p:spPr>
              <a:xfrm>
                <a:off x="5907522" y="3954305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DE85826-4F3D-4436-B7EB-387F89800CB2}"/>
                  </a:ext>
                </a:extLst>
              </p:cNvPr>
              <p:cNvSpPr/>
              <p:nvPr/>
            </p:nvSpPr>
            <p:spPr>
              <a:xfrm>
                <a:off x="5202197" y="4157532"/>
                <a:ext cx="620763" cy="35702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FBEE63A-FB58-4E2E-B951-4AECE5944FCF}"/>
                  </a:ext>
                </a:extLst>
              </p:cNvPr>
              <p:cNvSpPr/>
              <p:nvPr/>
            </p:nvSpPr>
            <p:spPr>
              <a:xfrm>
                <a:off x="5907522" y="4159545"/>
                <a:ext cx="1074505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E7AB208-9A57-4B22-8D40-D7DC0CFD5AFC}"/>
                  </a:ext>
                </a:extLst>
              </p:cNvPr>
              <p:cNvSpPr/>
              <p:nvPr/>
            </p:nvSpPr>
            <p:spPr>
              <a:xfrm>
                <a:off x="5907522" y="4214016"/>
                <a:ext cx="86442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0547F546-4DD7-428D-90BD-D526D1233C1A}"/>
                  </a:ext>
                </a:extLst>
              </p:cNvPr>
              <p:cNvSpPr/>
              <p:nvPr/>
            </p:nvSpPr>
            <p:spPr>
              <a:xfrm>
                <a:off x="5907522" y="4268488"/>
                <a:ext cx="64848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B336D6E-0F8F-4A4F-849A-82A51F8EB11A}"/>
                  </a:ext>
                </a:extLst>
              </p:cNvPr>
              <p:cNvSpPr/>
              <p:nvPr/>
            </p:nvSpPr>
            <p:spPr>
              <a:xfrm>
                <a:off x="5907522" y="4322959"/>
                <a:ext cx="755416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90CC9593-4CD5-4D74-9E18-D435CD4FE4AB}"/>
                  </a:ext>
                </a:extLst>
              </p:cNvPr>
              <p:cNvSpPr/>
              <p:nvPr/>
            </p:nvSpPr>
            <p:spPr>
              <a:xfrm>
                <a:off x="5907522" y="4377430"/>
                <a:ext cx="449161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42A5596B-1973-4AEC-9ACF-568801914875}"/>
                  </a:ext>
                </a:extLst>
              </p:cNvPr>
              <p:cNvSpPr/>
              <p:nvPr/>
            </p:nvSpPr>
            <p:spPr>
              <a:xfrm>
                <a:off x="5907522" y="4431901"/>
                <a:ext cx="382720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3515656-6691-4A2E-BDF9-A983A253E2CE}"/>
                  </a:ext>
                </a:extLst>
              </p:cNvPr>
              <p:cNvSpPr/>
              <p:nvPr/>
            </p:nvSpPr>
            <p:spPr>
              <a:xfrm>
                <a:off x="5907522" y="4486373"/>
                <a:ext cx="568549" cy="281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58A56D3-1CB5-4943-91D1-B2FD914544A4}"/>
              </a:ext>
            </a:extLst>
          </p:cNvPr>
          <p:cNvSpPr txBox="1"/>
          <p:nvPr/>
        </p:nvSpPr>
        <p:spPr>
          <a:xfrm>
            <a:off x="2399175" y="4919471"/>
            <a:ext cx="73659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0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프로젝트 서비스</a:t>
            </a:r>
            <a:endParaRPr lang="ko-KR" altLang="en-US" sz="30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4" name="원형: 비어 있음 73">
            <a:extLst>
              <a:ext uri="{FF2B5EF4-FFF2-40B4-BE49-F238E27FC236}">
                <a16:creationId xmlns:a16="http://schemas.microsoft.com/office/drawing/2014/main" id="{9A0027D9-428D-4536-A0F4-4959A214C364}"/>
              </a:ext>
            </a:extLst>
          </p:cNvPr>
          <p:cNvSpPr/>
          <p:nvPr/>
        </p:nvSpPr>
        <p:spPr>
          <a:xfrm rot="10800000" flipV="1">
            <a:off x="7367811" y="4623420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5" name="곱하기 기호 74">
            <a:extLst>
              <a:ext uri="{FF2B5EF4-FFF2-40B4-BE49-F238E27FC236}">
                <a16:creationId xmlns:a16="http://schemas.microsoft.com/office/drawing/2014/main" id="{4BB19535-69C6-4081-A3BD-8AD5CA2038B8}"/>
              </a:ext>
            </a:extLst>
          </p:cNvPr>
          <p:cNvSpPr/>
          <p:nvPr/>
        </p:nvSpPr>
        <p:spPr>
          <a:xfrm rot="13500000" flipV="1">
            <a:off x="7930855" y="4220922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7" name="나누기 기호 76">
            <a:extLst>
              <a:ext uri="{FF2B5EF4-FFF2-40B4-BE49-F238E27FC236}">
                <a16:creationId xmlns:a16="http://schemas.microsoft.com/office/drawing/2014/main" id="{A7E1BD5E-2F2E-41A0-807E-6A546D33B2BD}"/>
              </a:ext>
            </a:extLst>
          </p:cNvPr>
          <p:cNvSpPr/>
          <p:nvPr/>
        </p:nvSpPr>
        <p:spPr>
          <a:xfrm rot="9900000" flipV="1">
            <a:off x="4495425" y="4528231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06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225598" y="243117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개발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DE8E7F-B726-41A2-A026-907223B262CB}"/>
              </a:ext>
            </a:extLst>
          </p:cNvPr>
          <p:cNvSpPr txBox="1"/>
          <p:nvPr/>
        </p:nvSpPr>
        <p:spPr>
          <a:xfrm>
            <a:off x="618836" y="1144417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kumimoji="1" lang="en-US" altLang="ko-KR" dirty="0">
              <a:highlight>
                <a:srgbClr val="DEECF8"/>
              </a:highlight>
            </a:endParaRPr>
          </a:p>
          <a:p>
            <a:r>
              <a:rPr kumimoji="1" lang="en-US" altLang="ko-KR" dirty="0">
                <a:highlight>
                  <a:srgbClr val="DEECF8"/>
                </a:highlight>
              </a:rPr>
              <a:t>1-1 </a:t>
            </a:r>
            <a:r>
              <a:rPr kumimoji="1" lang="ko-KR" altLang="en-US" dirty="0">
                <a:highlight>
                  <a:srgbClr val="DEECF8"/>
                </a:highlight>
              </a:rPr>
              <a:t>메인 화면</a:t>
            </a:r>
            <a:endParaRPr kumimoji="1" lang="en-US" altLang="ko-KR" dirty="0">
              <a:highlight>
                <a:srgbClr val="DEECF8"/>
              </a:highlight>
            </a:endParaRPr>
          </a:p>
          <a:p>
            <a:r>
              <a:rPr kumimoji="1" lang="en-US" altLang="ko-KR" dirty="0">
                <a:highlight>
                  <a:srgbClr val="FBE2E2"/>
                </a:highlight>
              </a:rPr>
              <a:t>	</a:t>
            </a:r>
          </a:p>
          <a:p>
            <a:r>
              <a:rPr kumimoji="1" lang="en-US" altLang="ko-KR" dirty="0"/>
              <a:t>	1)</a:t>
            </a:r>
            <a:r>
              <a:rPr kumimoji="1" lang="ko-KR" altLang="en-US" dirty="0"/>
              <a:t> 로그인과 회원가입 버튼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2) </a:t>
            </a:r>
            <a:r>
              <a:rPr kumimoji="1" lang="ko-KR" altLang="en-US" dirty="0"/>
              <a:t>기존 회원 시 로그인 버튼 클릭 후 다음으로 진행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3) </a:t>
            </a:r>
            <a:r>
              <a:rPr kumimoji="1" lang="ko-KR" altLang="en-US" dirty="0"/>
              <a:t>회원이 아닐 시 회원가입에 필요 정보 기입 후 가입 버튼 클릭 시 로그인 가능</a:t>
            </a:r>
            <a:endParaRPr kumimoji="1" lang="en-US" altLang="ko-KR" dirty="0">
              <a:highlight>
                <a:srgbClr val="FBE2E2"/>
              </a:highlight>
            </a:endParaRPr>
          </a:p>
          <a:p>
            <a:endParaRPr kumimoji="1" lang="en-US" altLang="ko-KR" dirty="0">
              <a:highlight>
                <a:srgbClr val="FBE2E2"/>
              </a:highlight>
            </a:endParaRPr>
          </a:p>
          <a:p>
            <a:r>
              <a:rPr kumimoji="1" lang="en-US" altLang="ko-KR" dirty="0">
                <a:highlight>
                  <a:srgbClr val="FBE2E2"/>
                </a:highlight>
              </a:rPr>
              <a:t>1-2</a:t>
            </a:r>
            <a:r>
              <a:rPr kumimoji="1" lang="ko-KR" altLang="en-US" dirty="0">
                <a:highlight>
                  <a:srgbClr val="FBE2E2"/>
                </a:highlight>
              </a:rPr>
              <a:t> 로그인 화면</a:t>
            </a:r>
            <a:endParaRPr kumimoji="1" lang="en-US" altLang="ko-KR" dirty="0">
              <a:highlight>
                <a:srgbClr val="FBE2E2"/>
              </a:highlight>
            </a:endParaRPr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1) </a:t>
            </a:r>
            <a:r>
              <a:rPr kumimoji="1" lang="ko-KR" altLang="en-US" dirty="0"/>
              <a:t>로그인을 위해 학번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비밀번호 입력 후 완료 버튼 누름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2) </a:t>
            </a:r>
            <a:r>
              <a:rPr kumimoji="1" lang="ko-KR" altLang="en-US" dirty="0"/>
              <a:t>사물함을 선택할 수 있는 화면으로 이동</a:t>
            </a:r>
            <a:endParaRPr kumimoji="1"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3CED33-B795-44B1-9F7F-8D4C851F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35" y="1144417"/>
            <a:ext cx="2400657" cy="48013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EB5A1D-FF13-493E-B3EB-1F2F86D0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722" y="1144417"/>
            <a:ext cx="2370480" cy="47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F160273-22B5-462F-B022-39ED09BEC882}"/>
              </a:ext>
            </a:extLst>
          </p:cNvPr>
          <p:cNvSpPr/>
          <p:nvPr/>
        </p:nvSpPr>
        <p:spPr>
          <a:xfrm rot="60000">
            <a:off x="346458" y="247663"/>
            <a:ext cx="11630107" cy="6002593"/>
          </a:xfrm>
          <a:prstGeom prst="roundRect">
            <a:avLst>
              <a:gd name="adj" fmla="val 3085"/>
            </a:avLst>
          </a:prstGeom>
          <a:solidFill>
            <a:srgbClr val="FBE1E2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30AE943-B8E8-496D-B6E7-CBFBD1563EBB}"/>
              </a:ext>
            </a:extLst>
          </p:cNvPr>
          <p:cNvSpPr/>
          <p:nvPr/>
        </p:nvSpPr>
        <p:spPr>
          <a:xfrm rot="21480000">
            <a:off x="309580" y="375065"/>
            <a:ext cx="11561549" cy="6190933"/>
          </a:xfrm>
          <a:prstGeom prst="roundRect">
            <a:avLst>
              <a:gd name="adj" fmla="val 3085"/>
            </a:avLst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F996EC2-FDE3-43EE-8A13-5F6C20DECF27}"/>
              </a:ext>
            </a:extLst>
          </p:cNvPr>
          <p:cNvSpPr/>
          <p:nvPr/>
        </p:nvSpPr>
        <p:spPr>
          <a:xfrm>
            <a:off x="345373" y="289299"/>
            <a:ext cx="11501253" cy="6279402"/>
          </a:xfrm>
          <a:prstGeom prst="roundRect">
            <a:avLst>
              <a:gd name="adj" fmla="val 3085"/>
            </a:avLst>
          </a:prstGeom>
          <a:solidFill>
            <a:schemeClr val="bg1"/>
          </a:solidFill>
          <a:ln w="349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r>
              <a:rPr lang="ko-KR" altLang="en-US" sz="3200" b="1" kern="0" dirty="0">
                <a:ln w="190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어플리케이션 개발 </a:t>
            </a:r>
            <a:endParaRPr lang="en-US" altLang="ko-KR" sz="3200" b="1" kern="0" dirty="0">
              <a:ln w="190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500" kern="0" dirty="0">
                <a:ln w="1270">
                  <a:noFill/>
                </a:ln>
                <a:solidFill>
                  <a:prstClr val="white">
                    <a:lumMod val="50000"/>
                  </a:prstClr>
                </a:solidFill>
              </a:rPr>
              <a:t>Enjoy your stylish business and campus life with BIZCAM</a:t>
            </a:r>
            <a:endParaRPr lang="ko-KR" altLang="en-US" sz="3600" kern="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원형: 비어 있음 16">
            <a:extLst>
              <a:ext uri="{FF2B5EF4-FFF2-40B4-BE49-F238E27FC236}">
                <a16:creationId xmlns:a16="http://schemas.microsoft.com/office/drawing/2014/main" id="{F292F141-3DAF-481B-93E6-44CFD82A45BF}"/>
              </a:ext>
            </a:extLst>
          </p:cNvPr>
          <p:cNvSpPr/>
          <p:nvPr/>
        </p:nvSpPr>
        <p:spPr>
          <a:xfrm rot="10800000" flipV="1">
            <a:off x="7663375" y="882692"/>
            <a:ext cx="218289" cy="218289"/>
          </a:xfrm>
          <a:prstGeom prst="donut">
            <a:avLst>
              <a:gd name="adj" fmla="val 17815"/>
            </a:avLst>
          </a:prstGeom>
          <a:solidFill>
            <a:schemeClr val="accent5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곱하기 기호 17">
            <a:extLst>
              <a:ext uri="{FF2B5EF4-FFF2-40B4-BE49-F238E27FC236}">
                <a16:creationId xmlns:a16="http://schemas.microsoft.com/office/drawing/2014/main" id="{EB5108C0-E9E0-415E-8E82-1A1A72985A76}"/>
              </a:ext>
            </a:extLst>
          </p:cNvPr>
          <p:cNvSpPr/>
          <p:nvPr/>
        </p:nvSpPr>
        <p:spPr>
          <a:xfrm rot="13500000" flipV="1">
            <a:off x="8226419" y="480194"/>
            <a:ext cx="218289" cy="218289"/>
          </a:xfrm>
          <a:prstGeom prst="mathMultiply">
            <a:avLst/>
          </a:prstGeom>
          <a:solidFill>
            <a:srgbClr val="FF7C8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나누기 기호 18">
            <a:extLst>
              <a:ext uri="{FF2B5EF4-FFF2-40B4-BE49-F238E27FC236}">
                <a16:creationId xmlns:a16="http://schemas.microsoft.com/office/drawing/2014/main" id="{51FDCF2F-AAD3-4D40-9B11-059FD214D2A9}"/>
              </a:ext>
            </a:extLst>
          </p:cNvPr>
          <p:cNvSpPr/>
          <p:nvPr/>
        </p:nvSpPr>
        <p:spPr>
          <a:xfrm rot="9900000" flipV="1">
            <a:off x="4790989" y="787503"/>
            <a:ext cx="218289" cy="218289"/>
          </a:xfrm>
          <a:prstGeom prst="mathDivide">
            <a:avLst/>
          </a:prstGeom>
          <a:solidFill>
            <a:srgbClr val="FFC000"/>
          </a:solidFill>
          <a:ln w="3492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텍스트 상자 1"/>
          <p:cNvSpPr txBox="1"/>
          <p:nvPr/>
        </p:nvSpPr>
        <p:spPr>
          <a:xfrm>
            <a:off x="642230" y="1873451"/>
            <a:ext cx="5267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highlight>
                  <a:srgbClr val="DEECF8"/>
                </a:highlight>
              </a:rPr>
              <a:t>1-3</a:t>
            </a:r>
            <a:r>
              <a:rPr kumimoji="1" lang="ko-KR" altLang="en-US" dirty="0">
                <a:highlight>
                  <a:srgbClr val="DEECF8"/>
                </a:highlight>
              </a:rPr>
              <a:t> 회원가입 화면</a:t>
            </a:r>
            <a:endParaRPr kumimoji="1" lang="en-US" altLang="ko-KR" dirty="0">
              <a:highlight>
                <a:srgbClr val="DEECF8"/>
              </a:highlight>
            </a:endParaRPr>
          </a:p>
          <a:p>
            <a:endParaRPr kumimoji="1" lang="en-US" altLang="ko-KR" dirty="0"/>
          </a:p>
          <a:p>
            <a:r>
              <a:rPr kumimoji="1" lang="en-US" altLang="ko-KR" dirty="0"/>
              <a:t>	1)</a:t>
            </a:r>
            <a:r>
              <a:rPr kumimoji="1" lang="ko-KR" altLang="en-US" dirty="0"/>
              <a:t> 회원가입을 하기 위해 학번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비밀번호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비밀번호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확인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전화번호 입력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	2)</a:t>
            </a:r>
            <a:r>
              <a:rPr kumimoji="1" lang="ko-KR" altLang="en-US" dirty="0"/>
              <a:t> 사물함</a:t>
            </a:r>
            <a:r>
              <a:rPr kumimoji="1" lang="en-US" altLang="ko-KR" dirty="0"/>
              <a:t>(</a:t>
            </a:r>
            <a:r>
              <a:rPr kumimoji="1" lang="ko-KR" altLang="en-US" dirty="0"/>
              <a:t>번호</a:t>
            </a:r>
            <a:r>
              <a:rPr kumimoji="1" lang="en-US" altLang="ko-KR" dirty="0"/>
              <a:t>)</a:t>
            </a:r>
            <a:r>
              <a:rPr kumimoji="1" lang="ko-KR" altLang="en-US" dirty="0"/>
              <a:t> 를 선택 후 확인을 누르면 회원가입 완료 </a:t>
            </a:r>
            <a:br>
              <a:rPr kumimoji="1" lang="en-US" altLang="ko-KR" dirty="0"/>
            </a:br>
            <a:endParaRPr kumimoji="1"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AC32C-370F-4228-8AB9-1CA72990ECD5}"/>
              </a:ext>
            </a:extLst>
          </p:cNvPr>
          <p:cNvSpPr txBox="1"/>
          <p:nvPr/>
        </p:nvSpPr>
        <p:spPr>
          <a:xfrm>
            <a:off x="642230" y="442473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>
                <a:highlight>
                  <a:srgbClr val="FBE2E2"/>
                </a:highlight>
              </a:rPr>
              <a:t>1-4</a:t>
            </a:r>
            <a:r>
              <a:rPr kumimoji="1" lang="ko-KR" altLang="en-US" dirty="0">
                <a:highlight>
                  <a:srgbClr val="FBE2E2"/>
                </a:highlight>
              </a:rPr>
              <a:t> 사물함 선택 </a:t>
            </a:r>
            <a:endParaRPr kumimoji="1" lang="en-US" altLang="ko-KR" dirty="0">
              <a:highlight>
                <a:srgbClr val="FBE2E2"/>
              </a:highlight>
            </a:endParaRPr>
          </a:p>
          <a:p>
            <a:r>
              <a:rPr kumimoji="1" lang="en-US" altLang="ko-KR" dirty="0"/>
              <a:t>	</a:t>
            </a:r>
          </a:p>
          <a:p>
            <a:r>
              <a:rPr kumimoji="1" lang="en-US" altLang="ko-KR" dirty="0"/>
              <a:t>	1)</a:t>
            </a:r>
            <a:r>
              <a:rPr kumimoji="1" lang="ko-KR" altLang="en-US" dirty="0"/>
              <a:t> 사물함을 선택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사물함 사용 유무를 구분하여 선택할 수 있도록 화면에 출력한다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AC930A-FA0A-4399-9EA4-5A47E8C32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378" y="1570499"/>
            <a:ext cx="2138050" cy="42760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521F72-95DA-45B3-976C-2C64F2B6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820" y="1570499"/>
            <a:ext cx="2166950" cy="43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28176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674</Words>
  <Application>Microsoft Office PowerPoint</Application>
  <PresentationFormat>와이드스크린</PresentationFormat>
  <Paragraphs>146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야놀자 야체 B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이지호</cp:lastModifiedBy>
  <cp:revision>44</cp:revision>
  <dcterms:created xsi:type="dcterms:W3CDTF">2021-09-26T05:36:58Z</dcterms:created>
  <dcterms:modified xsi:type="dcterms:W3CDTF">2021-12-03T05:20:20Z</dcterms:modified>
</cp:coreProperties>
</file>